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5" r:id="rId2"/>
  </p:sldMasterIdLst>
  <p:handoutMasterIdLst>
    <p:handoutMasterId r:id="rId20"/>
  </p:handoutMasterIdLst>
  <p:sldIdLst>
    <p:sldId id="256" r:id="rId3"/>
    <p:sldId id="304" r:id="rId4"/>
    <p:sldId id="294" r:id="rId5"/>
    <p:sldId id="293" r:id="rId6"/>
    <p:sldId id="291" r:id="rId7"/>
    <p:sldId id="298" r:id="rId8"/>
    <p:sldId id="290" r:id="rId9"/>
    <p:sldId id="288" r:id="rId10"/>
    <p:sldId id="305" r:id="rId11"/>
    <p:sldId id="286" r:id="rId12"/>
    <p:sldId id="289" r:id="rId13"/>
    <p:sldId id="297" r:id="rId14"/>
    <p:sldId id="279" r:id="rId15"/>
    <p:sldId id="299" r:id="rId16"/>
    <p:sldId id="300" r:id="rId17"/>
    <p:sldId id="303" r:id="rId18"/>
    <p:sldId id="30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300"/>
    <a:srgbClr val="663300"/>
    <a:srgbClr val="964400"/>
    <a:srgbClr val="3333CC"/>
    <a:srgbClr val="006600"/>
    <a:srgbClr val="CC3300"/>
    <a:srgbClr val="99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6" autoAdjust="0"/>
    <p:restoredTop sz="94660"/>
  </p:normalViewPr>
  <p:slideViewPr>
    <p:cSldViewPr>
      <p:cViewPr>
        <p:scale>
          <a:sx n="75" d="100"/>
          <a:sy n="75" d="100"/>
        </p:scale>
        <p:origin x="-172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971479500891264"/>
                  <c:y val="4.0147420802153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7521720212781"/>
                  <c:y val="-9.106740674797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неудовлетворены качеством работы детского сада</c:v>
                </c:pt>
                <c:pt idx="1">
                  <c:v>удовлетворены качеством работы детского сада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6518449899644894"/>
          <c:y val="1.8025417924206148E-2"/>
          <c:w val="0.32412031383777562"/>
          <c:h val="0.53151678506783306"/>
        </c:manualLayout>
      </c:layout>
      <c:overlay val="0"/>
      <c:txPr>
        <a:bodyPr/>
        <a:lstStyle/>
        <a:p>
          <a:pPr algn="just">
            <a:defRPr sz="20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7.2031103063988663E-4"/>
                  <c:y val="-0.41151371565165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1"/>
                <c:pt idx="0">
                  <c:v>удовлетворены качеством работы детского сада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algn="just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98660996252468"/>
          <c:y val="5.0205187017257819E-2"/>
          <c:w val="0.31731820287169987"/>
          <c:h val="0.26034176123297748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7FE8F-F3D2-4B52-806F-E9AE9A06625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08C21-55AD-43CB-B4DA-9120FEB1A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9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96F3-7409-468F-8055-13F294B0B02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E82-93C8-48E5-B9A1-9EB1FDC00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6512-1E05-4211-A9F6-BB34DAC90B8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4392-8031-42BB-BE04-5396EB690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0C86-0358-4CC4-8862-BE75DC3C00C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013B-B671-4A9C-ABEC-EB8A8294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96F3-7409-468F-8055-13F294B0B0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E82-93C8-48E5-B9A1-9EB1FDC00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6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B836-4398-49DF-89E4-F6512AFA84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D034-A5BD-4DEA-B133-857932B857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4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20A2-5150-4577-9AF7-723A091863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F618-BCED-4193-A246-9614B9F02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51AE-55D7-4592-A939-621CA5008E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1089-DFD7-4DED-8701-7A6FB0152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22AC-ED4F-4E36-981F-E5084A58B3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DF7-0264-4FFF-9878-C5861DEB03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4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72EE-FB96-4593-9937-18D0E3924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1817-292E-4852-8DD5-9F4DC9C97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5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1769-5540-4F84-8420-F398F8B94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CBF0-0A42-4294-A4DC-4BE1F0AB1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09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DDB9-9EF4-43A3-B19C-4B6FC14DDD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44A8-B2E1-488F-B74E-60D3F8DED6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3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B836-4398-49DF-89E4-F6512AFA848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D034-A5BD-4DEA-B133-857932B8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5AFA-2BF8-4D23-ABD9-46C0F1D526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44A9-CF52-488D-9F45-352048CECA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4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6512-1E05-4211-A9F6-BB34DAC90B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4392-8031-42BB-BE04-5396EB6907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0C86-0358-4CC4-8862-BE75DC3C00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013B-B671-4A9C-ABEC-EB8A829432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5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20A2-5150-4577-9AF7-723A09186346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F618-BCED-4193-A246-9614B9F02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51AE-55D7-4592-A939-621CA5008E75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1089-DFD7-4DED-8701-7A6FB0152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22AC-ED4F-4E36-981F-E5084A58B3C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DF7-0264-4FFF-9878-C5861DEB0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72EE-FB96-4593-9937-18D0E39245E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1817-292E-4852-8DD5-9F4DC9C9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1769-5540-4F84-8420-F398F8B944D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9CBF0-0A42-4294-A4DC-4BE1F0AB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DDB9-9EF4-43A3-B19C-4B6FC14DDD9B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44A8-B2E1-488F-B74E-60D3F8DED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5AFA-2BF8-4D23-ABD9-46C0F1D5262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44A9-CF52-488D-9F45-352048CEC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9D92C-A19E-421D-A123-546194A7CC97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2CA6D-4AA5-4FDC-BBA9-1A0BE26C2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804" r:id="rId9"/>
    <p:sldLayoutId id="2147483795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9D92C-A19E-421D-A123-546194A7CC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2CA6D-4AA5-4FDC-BBA9-1A0BE26C28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3645024"/>
            <a:ext cx="3929062" cy="1584299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2000" i="1" dirty="0" smtClean="0">
                <a:solidFill>
                  <a:srgbClr val="964400"/>
                </a:solidFill>
              </a:rPr>
              <a:t>Воспитатель МБДОУ №4 «Уголек»</a:t>
            </a:r>
            <a:r>
              <a:rPr lang="ru-RU" sz="2700" dirty="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</a:t>
            </a:r>
            <a:r>
              <a:rPr lang="ru-RU" sz="2700" dirty="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Михайловна</a:t>
            </a:r>
            <a:br>
              <a:rPr lang="ru-RU" sz="2700" dirty="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964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rgbClr val="964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srgbClr val="5434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115888"/>
            <a:ext cx="7604125" cy="3097212"/>
          </a:xfrm>
        </p:spPr>
        <p:txBody>
          <a:bodyPr rtlCol="0"/>
          <a:lstStyle/>
          <a:p>
            <a:pPr algn="ctr" fontAlgn="auto">
              <a:buFont typeface="Wingdings 2" charset="2"/>
              <a:buNone/>
              <a:defRPr/>
            </a:pPr>
            <a:endParaRPr lang="ru-RU" sz="3200" b="1" cap="all" dirty="0" smtClean="0">
              <a:solidFill>
                <a:srgbClr val="663300"/>
              </a:solidFill>
            </a:endParaRP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755650" y="116632"/>
            <a:ext cx="7416750" cy="2448272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9676D"/>
              </a:buClr>
              <a:defRPr/>
            </a:pPr>
            <a:r>
              <a:rPr lang="ru-RU" sz="2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формы взаимодействия детского сада и семьи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251520" y="1408486"/>
            <a:ext cx="8785225" cy="539993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семинар-практикум; устный журнал; педагогическая гостиная; конференция; экскурсия; презентация семейных проектов; мастер-класс;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Информационно-аналитические 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социального паспорта семьи; почтовый ящик;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праздники; развлечения; досуги; соревнования; фестивали; конкурсы, выставки;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 информационные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дверей; папки-передвижки; выпуск газет; фотомонтаж; мини-библиотеки; информационные стенды; памятки; рекомендация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5" name="Волна 4"/>
          <p:cNvSpPr/>
          <p:nvPr/>
        </p:nvSpPr>
        <p:spPr>
          <a:xfrm>
            <a:off x="402431" y="188640"/>
            <a:ext cx="7777163" cy="126876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формы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 с родителями: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13383"/>
            <a:ext cx="8424936" cy="5544616"/>
          </a:xfrm>
        </p:spPr>
        <p:txBody>
          <a:bodyPr>
            <a:normAutofit fontScale="92500" lnSpcReduction="20000"/>
          </a:bodyPr>
          <a:lstStyle/>
          <a:p>
            <a:pPr marL="0" indent="0" algn="just" defTabSz="9144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 typeface="Wingdings 2" pitchFamily="18" charset="2"/>
              <a:buNone/>
            </a:pPr>
            <a:r>
              <a:rPr lang="ru-RU" sz="1500" dirty="0" smtClean="0"/>
              <a:t> 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defTabSz="91440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ru-RU" sz="19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Круглый стол</a:t>
            </a:r>
            <a:r>
              <a:rPr lang="ru-RU" sz="30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 </a:t>
            </a:r>
            <a:r>
              <a:rPr lang="ru-RU" sz="3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 самая известная форма; особенность ее состоит в том, что участники обмениваются мнениями друг с другом при полном равноправии </a:t>
            </a:r>
            <a:r>
              <a:rPr lang="ru-RU" sz="3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каждого.</a:t>
            </a:r>
            <a:endParaRPr lang="ru-RU" sz="30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Wingdings 2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Дискуссия</a:t>
            </a:r>
            <a:r>
              <a:rPr lang="ru-RU" sz="3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является одной из важнейших форм деятельности, стимулирующей формирование коммуникативной культуры.</a:t>
            </a:r>
          </a:p>
          <a:p>
            <a:pPr marL="0" indent="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акция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ограниченное по времени (4-5 дней) взаимодействие воспитанников, родителей, педагогов с целью привлечения внимания к определенной проблеме.</a:t>
            </a:r>
            <a:endParaRPr lang="ru-RU" sz="35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1" y="260648"/>
            <a:ext cx="77914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6525344"/>
          </a:xfrm>
        </p:spPr>
        <p:txBody>
          <a:bodyPr/>
          <a:lstStyle/>
          <a:p>
            <a:pPr lvl="0" defTabSz="91440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одительская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почта </a:t>
            </a:r>
            <a:r>
              <a:rPr lang="ru-RU" sz="2800" b="1" dirty="0">
                <a:solidFill>
                  <a:srgbClr val="6585CF">
                    <a:lumMod val="50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ящики доверия, служащие для того, чтобы вызвать активность, заинтересованность родителей через письменную форму общения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defTabSz="91440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Дистанционный клуб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«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начинка» интерактивного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клуба представляет собой локальную сеть с выходом в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интернет.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воспитателя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визитная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педагога в Интернет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пространстве,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страницы которого в любое время посещали родители детей и педагоги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defTabSz="91440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-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метод активного обучения, направленный на развитие знаний, умений и навыков и социальных установок. 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6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5888"/>
            <a:ext cx="5113337" cy="3068637"/>
          </a:xfr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316288"/>
            <a:ext cx="467995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 взаимодействием с детским садом на этапе констатирующего эксперимента.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651830"/>
              </p:ext>
            </p:extLst>
          </p:nvPr>
        </p:nvGraphicFramePr>
        <p:xfrm>
          <a:off x="1115616" y="2204864"/>
          <a:ext cx="7124700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84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124700" cy="92392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 взаимодействием с детским садом на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контрольного эксперимента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052188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545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3" y="3644900"/>
            <a:ext cx="3929062" cy="2498725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1800" i="1" dirty="0" smtClean="0">
                <a:solidFill>
                  <a:srgbClr val="964400"/>
                </a:solidFill>
              </a:rPr>
              <a:t/>
            </a:r>
            <a:br>
              <a:rPr lang="ru-RU" sz="1800" i="1" dirty="0" smtClean="0">
                <a:solidFill>
                  <a:srgbClr val="964400"/>
                </a:solidFill>
              </a:rPr>
            </a:br>
            <a:r>
              <a:rPr lang="ru-RU" sz="2200" i="1" dirty="0" smtClean="0">
                <a:solidFill>
                  <a:srgbClr val="964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rgbClr val="964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srgbClr val="5434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115888"/>
            <a:ext cx="7604125" cy="3097212"/>
          </a:xfrm>
        </p:spPr>
        <p:txBody>
          <a:bodyPr rtlCol="0"/>
          <a:lstStyle/>
          <a:p>
            <a:pPr algn="ctr" fontAlgn="auto">
              <a:buFont typeface="Wingdings 2" charset="2"/>
              <a:buNone/>
              <a:defRPr/>
            </a:pPr>
            <a:endParaRPr lang="ru-RU" sz="3200" b="1" cap="all" dirty="0" smtClean="0">
              <a:solidFill>
                <a:srgbClr val="663300"/>
              </a:solidFill>
            </a:endParaRP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539552" y="0"/>
            <a:ext cx="7848872" cy="2780928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9676D"/>
              </a:buClr>
              <a:defRPr/>
            </a:pPr>
            <a:r>
              <a:rPr lang="ru-RU" sz="2800" b="1" cap="all" dirty="0">
                <a:solidFill>
                  <a:srgbClr val="7E6BC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Интерактивные формы взаимодействия детского сада и семьи</a:t>
            </a:r>
            <a:endParaRPr lang="ru-RU" sz="2800" b="1" dirty="0">
              <a:solidFill>
                <a:srgbClr val="7E6BC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463988" y="3645024"/>
            <a:ext cx="4541130" cy="158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/>
            </a:r>
            <a:br>
              <a:rPr lang="ru-RU" sz="1400" i="1" smtClean="0">
                <a:solidFill>
                  <a:srgbClr val="964400"/>
                </a:solidFill>
              </a:rPr>
            </a:br>
            <a:r>
              <a:rPr lang="ru-RU" sz="1400" i="1" smtClean="0">
                <a:solidFill>
                  <a:srgbClr val="964400"/>
                </a:solidFill>
              </a:rPr>
              <a:t>Воспитатель МБДОУ №4 «Уголек»</a:t>
            </a:r>
            <a:r>
              <a:rPr lang="ru-RU" sz="200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 Анастасия Михайловна</a:t>
            </a:r>
            <a:br>
              <a:rPr lang="ru-RU" sz="2000" smtClean="0">
                <a:solidFill>
                  <a:srgbClr val="543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smtClean="0">
                <a:solidFill>
                  <a:srgbClr val="964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smtClean="0">
                <a:solidFill>
                  <a:srgbClr val="964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 smtClean="0">
              <a:solidFill>
                <a:srgbClr val="5434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115888"/>
            <a:ext cx="7604125" cy="3097212"/>
          </a:xfrm>
        </p:spPr>
        <p:txBody>
          <a:bodyPr rtlCol="0"/>
          <a:lstStyle/>
          <a:p>
            <a:pPr algn="ctr" fontAlgn="auto">
              <a:buFont typeface="Wingdings 2" charset="2"/>
              <a:buNone/>
              <a:defRPr/>
            </a:pPr>
            <a:endParaRPr lang="ru-RU" sz="3200" b="1" cap="all" dirty="0" smtClean="0">
              <a:solidFill>
                <a:srgbClr val="663300"/>
              </a:solidFill>
            </a:endParaRPr>
          </a:p>
          <a:p>
            <a:pPr fontAlgn="auto">
              <a:buFont typeface="Wingdings 2" charset="2"/>
              <a:buNone/>
              <a:defRPr/>
            </a:pP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611560" y="2060848"/>
            <a:ext cx="8136904" cy="396044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69676D"/>
              </a:buClr>
              <a:defRPr/>
            </a:pPr>
            <a:r>
              <a:rPr lang="ru-RU" sz="2800" b="1" dirty="0" smtClean="0">
                <a:solidFill>
                  <a:srgbClr val="7E6BC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b="1" dirty="0" smtClean="0">
                <a:solidFill>
                  <a:srgbClr val="7E6BC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rgbClr val="7E6BC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Объект исследования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взаимодействие детского 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сада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семьи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исследования-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интерактивные формы взаимодействия детского сада и семьи</a:t>
            </a: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основе теоретического изучения проблемы взаимодействия детского сада и семьи разработать проект взаимодействия детского сада и семьи на основе интерактивных форм.</a:t>
            </a:r>
          </a:p>
          <a:p>
            <a:pPr>
              <a:buNone/>
            </a:pPr>
            <a:endParaRPr lang="ru-RU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0"/>
            <a:ext cx="8321675" cy="6572250"/>
          </a:xfrm>
          <a:noFill/>
        </p:spPr>
        <p:txBody>
          <a:bodyPr>
            <a:normAutofit/>
          </a:bodyPr>
          <a:lstStyle/>
          <a:p>
            <a:pPr indent="0" algn="just">
              <a:spcAft>
                <a:spcPct val="0"/>
              </a:spcAft>
              <a:buFont typeface="Wingdings 2" pitchFamily="18" charset="2"/>
              <a:buNone/>
            </a:pPr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30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indent="0" algn="just">
              <a:spcAft>
                <a:spcPct val="0"/>
              </a:spcAft>
              <a:buFont typeface="Verdana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 Изучить теоретические основы взаимодействия детского сада и семьи на современном этапе.</a:t>
            </a:r>
          </a:p>
          <a:p>
            <a:pPr indent="0" algn="just">
              <a:spcAft>
                <a:spcPct val="0"/>
              </a:spcAft>
              <a:buFont typeface="Verdana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 Проанализировать формы   совместной   деятельности  педагогов  и  родителей  детей   в детском саду.</a:t>
            </a:r>
          </a:p>
          <a:p>
            <a:pPr indent="0" algn="just">
              <a:spcAft>
                <a:spcPct val="0"/>
              </a:spcAft>
              <a:buFont typeface="Verdana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 Изучить  опыт использования интерактивных форм взаимодействия в современном детском саду.</a:t>
            </a:r>
          </a:p>
          <a:p>
            <a:pPr indent="0" algn="just">
              <a:spcAft>
                <a:spcPct val="0"/>
              </a:spcAft>
              <a:buFont typeface="Verdana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 Разработать педагогический проект взаимодействия детского сада и семьи, включающий эффективные инновационные формы взаимодействия.</a:t>
            </a:r>
          </a:p>
          <a:p>
            <a:pPr indent="0" algn="just">
              <a:lnSpc>
                <a:spcPct val="130000"/>
              </a:lnSpc>
              <a:spcAft>
                <a:spcPct val="0"/>
              </a:spcAft>
              <a:buFont typeface="Wingdings 2" pitchFamily="18" charset="2"/>
              <a:buNone/>
            </a:pPr>
            <a:endParaRPr lang="ru-RU" sz="2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67544" y="332656"/>
            <a:ext cx="7778304" cy="2592288"/>
          </a:xfrm>
          <a:prstGeom prst="wedgeRectCallout">
            <a:avLst/>
          </a:prstGeom>
          <a:gradFill>
            <a:gsLst>
              <a:gs pos="50000">
                <a:schemeClr val="accent6">
                  <a:tint val="70000"/>
                  <a:lumMod val="110000"/>
                </a:schemeClr>
              </a:gs>
              <a:gs pos="100000">
                <a:schemeClr val="accent6">
                  <a:tint val="9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</a:t>
            </a:r>
            <a:r>
              <a:rPr lang="ru-RU" sz="2800" dirty="0" smtClean="0">
                <a:solidFill>
                  <a:srgbClr val="3829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взаимодействовать или находиться в режиме беседы, диалога с чем-либо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компьютером)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кем-либо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человеком).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(Психолого-педагогический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словарь, Под ред. П.И.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Пидкасистого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н/д,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1998 г.)             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-9748" y="3356992"/>
            <a:ext cx="9144000" cy="3240360"/>
          </a:xfrm>
          <a:prstGeom prst="ellipseRibbon2">
            <a:avLst>
              <a:gd name="adj1" fmla="val 0"/>
              <a:gd name="adj2" fmla="val 72222"/>
              <a:gd name="adj3" fmla="val 12500"/>
            </a:avLst>
          </a:prstGeom>
          <a:gradFill>
            <a:gsLst>
              <a:gs pos="50000">
                <a:schemeClr val="accent6">
                  <a:tint val="70000"/>
                  <a:lumMod val="110000"/>
                </a:schemeClr>
              </a:gs>
              <a:gs pos="100000">
                <a:schemeClr val="accent6">
                  <a:tint val="9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Open Sans"/>
                <a:cs typeface="Arial" charset="0"/>
              </a:rPr>
              <a:t> </a:t>
            </a:r>
          </a:p>
          <a:p>
            <a:pPr algn="ctr"/>
            <a:endParaRPr lang="ru-RU" dirty="0">
              <a:solidFill>
                <a:srgbClr val="002060"/>
              </a:solidFill>
              <a:latin typeface="Open Sans"/>
              <a:cs typeface="Arial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ДЕЯТЕЛЬНОСТЬ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диалогового общения, которое ведет к взаимопониманию, взаимодействию, совместному решению общих, но значимых для каждого участника задач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Махотин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0"/>
            <a:ext cx="8321675" cy="6572250"/>
          </a:xfrm>
          <a:noFill/>
        </p:spPr>
        <p:txBody>
          <a:bodyPr>
            <a:normAutofit/>
          </a:bodyPr>
          <a:lstStyle/>
          <a:p>
            <a:pPr indent="0" algn="just">
              <a:spcAft>
                <a:spcPct val="0"/>
              </a:spcAft>
              <a:buFont typeface="Wingdings 2" pitchFamily="18" charset="2"/>
              <a:buNone/>
            </a:pPr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spcAft>
                <a:spcPct val="0"/>
              </a:spcAft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 тесного взаимодействия родителей не только с педагогами, но и родителей между собой будет эффективней при создании следующих условий:</a:t>
            </a:r>
          </a:p>
          <a:p>
            <a:pPr indent="0" algn="just">
              <a:spcAft>
                <a:spcPct val="0"/>
              </a:spcAft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изуч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ение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родителей;</a:t>
            </a:r>
          </a:p>
          <a:p>
            <a:pPr indent="0" algn="just">
              <a:spcAft>
                <a:spcPct val="0"/>
              </a:spcAft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– использова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активных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метод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 взаимодействия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родителей;</a:t>
            </a:r>
          </a:p>
          <a:p>
            <a:pPr indent="0" algn="just">
              <a:spcAft>
                <a:spcPct val="0"/>
              </a:spcAft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формирова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ние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доверительны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отношени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между родителями воспитанников и педагогами дошкольной образовательной организации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indent="0" algn="just">
              <a:spcAft>
                <a:spcPct val="0"/>
              </a:spcAft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– изуч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ение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интерактивны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форм взаимодействия детского сада и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0" y="301699"/>
            <a:ext cx="8244532" cy="205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2880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навыков сотрудничества, общения, сотворчества родителей и детей, родителей и воспитателей, родителей воспитанников между собой.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855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276028" y="764704"/>
            <a:ext cx="8856984" cy="6093296"/>
          </a:xfrm>
          <a:noFill/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Структурировать работу воспитателей с родителями и придать ей комплексный характер.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Установить партнерские отношения с семьями воспитанников самих педагогов, и семей воспитанников между собой.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Развивать в детях чувство семейной сплоченности.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Создать атмосферу взаимопонимания, эмоциональной взаимовыручки, общности интересов педагогов, родителей и детей.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Познакомить родителей с методами и приемами организации досуговой деятельности в семье.</a:t>
            </a:r>
          </a:p>
          <a:p>
            <a:pPr marL="0" indent="0" algn="just"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54025" y="476250"/>
            <a:ext cx="7680325" cy="57610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</a:rPr>
              <a:t>родительские собрания,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групповые консультации, конференции;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ct val="0"/>
              </a:spcAft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консультации, беседы;</a:t>
            </a:r>
            <a:endParaRPr lang="ru-RU" sz="2800" dirty="0" smtClean="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папки - передвижки, стенды, ширмы, выставки, дни открытых дверей. </a:t>
            </a:r>
          </a:p>
        </p:txBody>
      </p:sp>
      <p:sp>
        <p:nvSpPr>
          <p:cNvPr id="5" name="Волна 4"/>
          <p:cNvSpPr/>
          <p:nvPr/>
        </p:nvSpPr>
        <p:spPr>
          <a:xfrm>
            <a:off x="454025" y="49213"/>
            <a:ext cx="7777163" cy="1692275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сотрудничества с родителями: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611560" y="764704"/>
            <a:ext cx="8064896" cy="3888432"/>
          </a:xfrm>
          <a:prstGeom prst="wedgeRectCallout">
            <a:avLst/>
          </a:prstGeom>
          <a:gradFill>
            <a:gsLst>
              <a:gs pos="50000">
                <a:schemeClr val="accent6">
                  <a:tint val="70000"/>
                  <a:lumMod val="110000"/>
                </a:schemeClr>
              </a:gs>
              <a:gs pos="100000">
                <a:schemeClr val="accent6">
                  <a:tint val="9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 всего, диалог, в ходе которого осуществляется взаимодействие.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3938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nter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1554</TotalTime>
  <Words>449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Winter</vt:lpstr>
      <vt:lpstr>1_Winter</vt:lpstr>
      <vt:lpstr>          Воспитатель МБДОУ №4 «Уголек» Охотникова Анастасия Михайловна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Удовлетворенность родителей взаимодействием с детским садом на этапе констатирующего эксперимента.</vt:lpstr>
      <vt:lpstr>Удовлетворенность родителей взаимодействием с детским садом на этапе контрольного эксперимента.</vt:lpstr>
      <vt:lpstr>            </vt:lpstr>
      <vt:lpstr>Презентация PowerPoint</vt:lpstr>
    </vt:vector>
  </TitlesOfParts>
  <Company>МУ Дет. сад №4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Игорь</cp:lastModifiedBy>
  <cp:revision>101</cp:revision>
  <dcterms:created xsi:type="dcterms:W3CDTF">2015-01-15T05:07:00Z</dcterms:created>
  <dcterms:modified xsi:type="dcterms:W3CDTF">2020-03-26T15:39:17Z</dcterms:modified>
</cp:coreProperties>
</file>